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60" r:id="rId4"/>
    <p:sldId id="261" r:id="rId5"/>
    <p:sldId id="262" r:id="rId6"/>
    <p:sldId id="263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6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5919A2-A0F2-44F5-9083-3A2355ED0F48}" type="datetimeFigureOut">
              <a:rPr lang="en-US" smtClean="0"/>
              <a:t>6/22/2011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E3E650-9D70-4A3B-808D-680CE4B00F1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304800"/>
            <a:ext cx="8229600" cy="1219200"/>
          </a:xfrm>
        </p:spPr>
        <p:txBody>
          <a:bodyPr/>
          <a:lstStyle/>
          <a:p>
            <a:r>
              <a:rPr lang="en-US" dirty="0" smtClean="0"/>
              <a:t>Maintaining effective relationships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62000" y="1447800"/>
            <a:ext cx="7315200" cy="990600"/>
          </a:xfrm>
        </p:spPr>
        <p:txBody>
          <a:bodyPr>
            <a:normAutofit fontScale="70000" lnSpcReduction="20000"/>
          </a:bodyPr>
          <a:lstStyle/>
          <a:p>
            <a:endParaRPr lang="en-US" dirty="0" smtClean="0"/>
          </a:p>
          <a:p>
            <a:pPr algn="l"/>
            <a:r>
              <a:rPr lang="en-US" dirty="0" smtClean="0"/>
              <a:t>Two complimentary dynamics that constitute an effective teacher/student relationship: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371600" y="2514600"/>
            <a:ext cx="6096000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The extent to which the teacher gives students the sense that they are providing guidance and control both behaviorally and academically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The extent to which the teacher provides a sense that teacher and students are a team devoted to the well being of all participants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1447800" y="4876800"/>
            <a:ext cx="6096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 smtClean="0">
                <a:solidFill>
                  <a:srgbClr val="FF0000"/>
                </a:solidFill>
              </a:rPr>
              <a:t>“It does not matter how (the teacher) feels on a given day, but it does matter what he does.”</a:t>
            </a:r>
            <a:endParaRPr lang="en-US" i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 fine line between dominance and cooperation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Actions steps split between those that communicate cooperation and those that cooperate dominance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Action Steps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/>
              <a:t>Know something about each student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Interest inventory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Parent-teacher conferences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Familiarity of local culture of students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Behaviors that indicate “affection”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Greet students with positive comments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Pictures of students with feelings about class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Take an interest in students’ </a:t>
            </a:r>
            <a:r>
              <a:rPr lang="en-US" dirty="0" err="1" smtClean="0"/>
              <a:t>extracurriculars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Action Steps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82000" cy="4525963"/>
          </a:xfrm>
        </p:spPr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rabicPeriod" startAt="3"/>
            </a:pPr>
            <a:r>
              <a:rPr lang="en-US" dirty="0" smtClean="0"/>
              <a:t>Personalize learning with student interests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Emphasize differences &amp; similarities, i.e., comparing, classifying, metaphors, analogies</a:t>
            </a:r>
          </a:p>
          <a:p>
            <a:pPr marL="514350" indent="-514350">
              <a:buFont typeface="+mj-lt"/>
              <a:buAutoNum type="arabicPeriod" startAt="3"/>
            </a:pPr>
            <a:r>
              <a:rPr lang="en-US" dirty="0" smtClean="0"/>
              <a:t>Physical Behaviors that communicate interest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Smile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Appropriate hand on shoulder for encouragement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Look into eyes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Proximity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Look interested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Action Steps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82000" cy="4525963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 startAt="5"/>
            </a:pPr>
            <a:r>
              <a:rPr lang="en-US" dirty="0" smtClean="0"/>
              <a:t>Humor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Playful banter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Sayings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Play on words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Jokes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Laugh at self and with students</a:t>
            </a:r>
          </a:p>
          <a:p>
            <a:pPr marL="514350" indent="-514350">
              <a:buFont typeface="+mj-lt"/>
              <a:buAutoNum type="arabicPeriod" startAt="5"/>
            </a:pPr>
            <a:r>
              <a:rPr lang="en-US" dirty="0" smtClean="0"/>
              <a:t>Consistent enforcement of +/- consequences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Clear learning goals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Rules &amp; procedures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Consistent application of rules &amp; procedures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/>
              <a:t>A</a:t>
            </a:r>
            <a:r>
              <a:rPr lang="en-US" dirty="0" smtClean="0"/>
              <a:t>ctions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Action Steps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82000" cy="4525963"/>
          </a:xfrm>
        </p:spPr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rabicPeriod" startAt="7"/>
            </a:pPr>
            <a:r>
              <a:rPr lang="en-US" dirty="0" smtClean="0"/>
              <a:t>Emotional Objectivity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Emotions are natural &amp; inevitable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Monitor your thoughts &amp; emotions; corrective actions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Reframe</a:t>
            </a:r>
          </a:p>
          <a:p>
            <a:pPr marL="514350" indent="-514350">
              <a:buFont typeface="+mj-lt"/>
              <a:buAutoNum type="arabicPeriod" startAt="7"/>
            </a:pPr>
            <a:r>
              <a:rPr lang="en-US" dirty="0" smtClean="0"/>
              <a:t>Maintain cool exterior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Avoid Extremes!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Eliminate negative behaviors</a:t>
            </a:r>
          </a:p>
          <a:p>
            <a:pPr marL="971550" lvl="1" indent="-571500">
              <a:buFont typeface="+mj-lt"/>
              <a:buAutoNum type="romanLcPeriod"/>
            </a:pPr>
            <a:r>
              <a:rPr lang="en-US" dirty="0" smtClean="0"/>
              <a:t>Substitute positive behaviors</a:t>
            </a:r>
          </a:p>
          <a:p>
            <a:pPr marL="1371600" lvl="2" indent="-571500">
              <a:buFont typeface="+mj-lt"/>
              <a:buAutoNum type="romanLcPeriod"/>
            </a:pPr>
            <a:r>
              <a:rPr lang="en-US" dirty="0" smtClean="0"/>
              <a:t>Respectful tone</a:t>
            </a:r>
          </a:p>
          <a:p>
            <a:pPr marL="1371600" lvl="2" indent="-571500">
              <a:buFont typeface="+mj-lt"/>
              <a:buAutoNum type="romanLcPeriod"/>
            </a:pPr>
            <a:r>
              <a:rPr lang="en-US" dirty="0" smtClean="0"/>
              <a:t>Look without staring or glaring</a:t>
            </a:r>
          </a:p>
          <a:p>
            <a:pPr marL="1371600" lvl="2" indent="-571500">
              <a:buFont typeface="+mj-lt"/>
              <a:buAutoNum type="romanLcPeriod"/>
            </a:pPr>
            <a:r>
              <a:rPr lang="en-US" dirty="0" smtClean="0"/>
              <a:t>Maintain appropriate distance</a:t>
            </a:r>
          </a:p>
          <a:p>
            <a:pPr marL="1371600" lvl="2" indent="-571500">
              <a:buFont typeface="+mj-lt"/>
              <a:buAutoNum type="romanLcPeriod"/>
            </a:pPr>
            <a:r>
              <a:rPr lang="en-US" dirty="0" smtClean="0"/>
              <a:t>Neutral or positive </a:t>
            </a:r>
            <a:r>
              <a:rPr lang="en-US" smtClean="0"/>
              <a:t>facial expressions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262</Words>
  <Application>Microsoft Office PowerPoint</Application>
  <PresentationFormat>On-screen Show (4:3)</PresentationFormat>
  <Paragraphs>54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Maintaining effective relationships</vt:lpstr>
      <vt:lpstr>A fine line between dominance and cooperation</vt:lpstr>
      <vt:lpstr>Action Steps</vt:lpstr>
      <vt:lpstr>Action Steps</vt:lpstr>
      <vt:lpstr>Action Steps</vt:lpstr>
      <vt:lpstr>Action Steps</vt:lpstr>
    </vt:vector>
  </TitlesOfParts>
  <Company>St. John Fisher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Maintaining effective relationships</dc:title>
  <dc:creator>sjc02512</dc:creator>
  <cp:lastModifiedBy>sjc02512</cp:lastModifiedBy>
  <cp:revision>4</cp:revision>
  <dcterms:created xsi:type="dcterms:W3CDTF">2011-06-23T00:22:56Z</dcterms:created>
  <dcterms:modified xsi:type="dcterms:W3CDTF">2011-06-23T00:55:53Z</dcterms:modified>
</cp:coreProperties>
</file>

<file path=docProps/thumbnail.jpeg>
</file>