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60" r:id="rId5"/>
    <p:sldId id="261" r:id="rId6"/>
    <p:sldId id="262" r:id="rId7"/>
    <p:sldId id="265" r:id="rId8"/>
    <p:sldId id="263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8601FFF-2442-4715-9A91-A951D66AD11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A9BE415-367A-4583-B73F-C7B91DF31F9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8062912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Will I do to Recognize and Acknowledge Adherence and Lack of to Classroom </a:t>
            </a:r>
            <a:r>
              <a:rPr lang="en-US" dirty="0"/>
              <a:t>R</a:t>
            </a:r>
            <a:r>
              <a:rPr lang="en-US" dirty="0" smtClean="0"/>
              <a:t>ules and Procedures?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495800"/>
            <a:ext cx="6400800" cy="1752600"/>
          </a:xfrm>
        </p:spPr>
        <p:txBody>
          <a:bodyPr/>
          <a:lstStyle/>
          <a:p>
            <a:r>
              <a:rPr lang="en-US" dirty="0" smtClean="0"/>
              <a:t>Katie and </a:t>
            </a:r>
            <a:r>
              <a:rPr lang="en-US" dirty="0" err="1" smtClean="0"/>
              <a:t>Amandaaahh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Action Step 6: </a:t>
            </a:r>
            <a:r>
              <a:rPr lang="en-US" sz="3200" i="1" dirty="0" smtClean="0"/>
              <a:t>Use Group Contingency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Hold entire class responsible for any and all members of class.</a:t>
            </a:r>
          </a:p>
          <a:p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“You are all in this together. It is your responsibility to manage your behavior and to help your classmates manage their behavior.”</a:t>
            </a:r>
          </a:p>
          <a:p>
            <a:endParaRPr lang="en-US" dirty="0" smtClean="0"/>
          </a:p>
          <a:p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Action Step 7: </a:t>
            </a:r>
            <a:r>
              <a:rPr lang="en-US" sz="3200" i="1" dirty="0" smtClean="0"/>
              <a:t>Use Home Contingency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used with negative behaviors.</a:t>
            </a:r>
          </a:p>
          <a:p>
            <a:r>
              <a:rPr lang="en-US" dirty="0" smtClean="0"/>
              <a:t>Parent-Teacher-Student meetings to discuss behaviors.</a:t>
            </a:r>
          </a:p>
          <a:p>
            <a:pPr lvl="1"/>
            <a:r>
              <a:rPr lang="en-US" dirty="0" smtClean="0"/>
              <a:t>Student has opportunity to defend or explain behaviors.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All parties must agree </a:t>
            </a:r>
            <a:r>
              <a:rPr lang="en-US" dirty="0" smtClean="0"/>
              <a:t>on behaviors that need to stop and positive behaviors that need to be shown.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Action Step 8: </a:t>
            </a:r>
            <a:r>
              <a:rPr lang="en-US" sz="3200" i="1" dirty="0" smtClean="0"/>
              <a:t>Have A Strategy For High Intensity Situations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Recognize student is out of control.</a:t>
            </a:r>
          </a:p>
          <a:p>
            <a:r>
              <a:rPr lang="en-US" dirty="0" smtClean="0"/>
              <a:t>Step back and calm yourself.</a:t>
            </a:r>
          </a:p>
          <a:p>
            <a:r>
              <a:rPr lang="en-US" dirty="0" smtClean="0"/>
              <a:t>Actively listen and plan action.</a:t>
            </a:r>
          </a:p>
          <a:p>
            <a:r>
              <a:rPr lang="en-US" dirty="0" smtClean="0"/>
              <a:t>When student is calm, repeat a simple verbal request.</a:t>
            </a:r>
          </a:p>
          <a:p>
            <a:pPr lvl="1"/>
            <a:r>
              <a:rPr lang="en-US" dirty="0" smtClean="0"/>
              <a:t>“I want you to go with me outside in hall to discuss. Can we please do that now?”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Action Step 9: </a:t>
            </a:r>
            <a:r>
              <a:rPr lang="en-US" sz="3200" i="1" dirty="0" smtClean="0"/>
              <a:t>Design an Overall Plan For Disciplinary Problems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Outline steps in overall plan for resolving conflicts with students and improving disciplinary behaviors.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Suggestions:</a:t>
            </a:r>
          </a:p>
          <a:p>
            <a:pPr lvl="1"/>
            <a:r>
              <a:rPr lang="en-US" dirty="0" smtClean="0"/>
              <a:t>List your typical reactions</a:t>
            </a:r>
          </a:p>
          <a:p>
            <a:pPr lvl="1"/>
            <a:r>
              <a:rPr lang="en-US" dirty="0" smtClean="0"/>
              <a:t>Analyze list and determine most effective</a:t>
            </a:r>
          </a:p>
          <a:p>
            <a:pPr lvl="1"/>
            <a:r>
              <a:rPr lang="en-US" dirty="0" smtClean="0"/>
              <a:t>Improve relationship with disruptive students</a:t>
            </a:r>
          </a:p>
          <a:p>
            <a:pPr lvl="1"/>
            <a:r>
              <a:rPr lang="en-US" dirty="0" smtClean="0"/>
              <a:t>Meet with students and discuss behaviors that need to change</a:t>
            </a:r>
          </a:p>
          <a:p>
            <a:pPr lvl="1"/>
            <a:r>
              <a:rPr lang="en-US" dirty="0" smtClean="0"/>
              <a:t>Make sure students understand and describe behavior</a:t>
            </a:r>
          </a:p>
          <a:p>
            <a:pPr lvl="1"/>
            <a:r>
              <a:rPr lang="en-US" dirty="0" smtClean="0"/>
              <a:t>Student develops plan to change</a:t>
            </a:r>
          </a:p>
          <a:p>
            <a:pPr lvl="1"/>
            <a:r>
              <a:rPr lang="en-US" dirty="0" smtClean="0"/>
              <a:t>Isolation, in school suspension, go home for day</a:t>
            </a:r>
          </a:p>
          <a:p>
            <a:pPr lvl="1"/>
            <a:r>
              <a:rPr lang="en-US" dirty="0" smtClean="0"/>
              <a:t>When all else fails, remove from school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Consequences:</a:t>
            </a:r>
          </a:p>
          <a:p>
            <a:pPr lvl="1"/>
            <a:r>
              <a:rPr lang="en-US" dirty="0" smtClean="0"/>
              <a:t>other side of rules and procedures.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When students do a good job at following rules and procedures, it should be recognized.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When students do not follow rules it should be noted.</a:t>
            </a:r>
          </a:p>
          <a:p>
            <a:endParaRPr lang="en-US" dirty="0" smtClean="0"/>
          </a:p>
          <a:p>
            <a:r>
              <a:rPr lang="en-US" dirty="0" smtClean="0"/>
              <a:t>Consequences:</a:t>
            </a:r>
          </a:p>
          <a:p>
            <a:pPr lvl="1"/>
            <a:r>
              <a:rPr lang="en-US" dirty="0" smtClean="0"/>
              <a:t>both positive and negative </a:t>
            </a:r>
          </a:p>
          <a:p>
            <a:pPr lvl="1"/>
            <a:r>
              <a:rPr lang="en-US" dirty="0" smtClean="0"/>
              <a:t>established in beginning of year</a:t>
            </a:r>
          </a:p>
          <a:p>
            <a:pPr lvl="1"/>
            <a:r>
              <a:rPr lang="en-US" dirty="0" smtClean="0"/>
              <a:t>Addressed routinely and frequently 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2590800"/>
            <a:ext cx="8062912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Acknowledging Adherence to Rules/Procedures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Action Step 1</a:t>
            </a:r>
            <a:r>
              <a:rPr lang="en-US" sz="3200" dirty="0" smtClean="0"/>
              <a:t>: </a:t>
            </a:r>
            <a:r>
              <a:rPr lang="en-US" sz="3200" i="1" dirty="0" smtClean="0"/>
              <a:t>Use simple verbal and non verbal acknowledgment.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Verbal</a:t>
            </a:r>
          </a:p>
          <a:p>
            <a:r>
              <a:rPr lang="en-US" dirty="0" smtClean="0"/>
              <a:t>Talk to class as whole or to specific students that they did a good job.</a:t>
            </a:r>
          </a:p>
          <a:p>
            <a:r>
              <a:rPr lang="en-US" dirty="0" smtClean="0"/>
              <a:t>Follow up comments with a “thank you”</a:t>
            </a:r>
          </a:p>
          <a:p>
            <a:pPr lvl="1"/>
            <a:r>
              <a:rPr lang="en-US" dirty="0" smtClean="0"/>
              <a:t>Ex: Thank you for listening while I talked to you.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Non Verbal</a:t>
            </a:r>
          </a:p>
          <a:p>
            <a:r>
              <a:rPr lang="en-US" dirty="0" smtClean="0"/>
              <a:t>Smiles</a:t>
            </a:r>
          </a:p>
          <a:p>
            <a:r>
              <a:rPr lang="en-US" dirty="0" smtClean="0"/>
              <a:t>Nods</a:t>
            </a:r>
          </a:p>
          <a:p>
            <a:r>
              <a:rPr lang="en-US" dirty="0" smtClean="0"/>
              <a:t>Winks</a:t>
            </a:r>
          </a:p>
          <a:p>
            <a:r>
              <a:rPr lang="en-US" dirty="0" smtClean="0"/>
              <a:t>Thumbs 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Action Step 2: </a:t>
            </a:r>
            <a:r>
              <a:rPr lang="en-US" sz="3200" i="1" dirty="0" smtClean="0"/>
              <a:t>Use Tangible Recognition When Appropriate</a:t>
            </a:r>
            <a:endParaRPr lang="en-US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form of concrete recognition of adherence to rules/procedures.</a:t>
            </a:r>
          </a:p>
          <a:p>
            <a:pPr lvl="1"/>
            <a:r>
              <a:rPr lang="en-US" dirty="0" smtClean="0"/>
              <a:t>Ex. Point System, Marble Jar, Tickets, etc.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Reward: A call home or letter home</a:t>
            </a:r>
          </a:p>
          <a:p>
            <a:r>
              <a:rPr lang="en-US" dirty="0" smtClean="0"/>
              <a:t>Color </a:t>
            </a:r>
            <a:r>
              <a:rPr lang="en-US" dirty="0" smtClean="0"/>
              <a:t>Code Cards </a:t>
            </a:r>
            <a:r>
              <a:rPr lang="en-US" dirty="0" smtClean="0"/>
              <a:t>for </a:t>
            </a:r>
            <a:r>
              <a:rPr lang="en-US" dirty="0" smtClean="0"/>
              <a:t>behavior</a:t>
            </a:r>
          </a:p>
          <a:p>
            <a:pPr lvl="1"/>
            <a:r>
              <a:rPr lang="en-US" dirty="0" smtClean="0"/>
              <a:t>Teacher changes card color based on adherence to rules/procedures.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Reward: Goal is earn back a positive color card.</a:t>
            </a:r>
          </a:p>
          <a:p>
            <a:pPr lvl="1"/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lvl="2"/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Action Step 3: </a:t>
            </a:r>
            <a:r>
              <a:rPr lang="en-US" sz="3200" i="1" dirty="0" smtClean="0"/>
              <a:t>Involve the Home in Recognition of Positive Student Behavior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Phone Calls</a:t>
            </a:r>
          </a:p>
          <a:p>
            <a:r>
              <a:rPr lang="en-US" dirty="0" smtClean="0"/>
              <a:t>Emails</a:t>
            </a:r>
          </a:p>
          <a:p>
            <a:r>
              <a:rPr lang="en-US" dirty="0" smtClean="0"/>
              <a:t>Notes Home</a:t>
            </a:r>
          </a:p>
          <a:p>
            <a:r>
              <a:rPr lang="en-US" dirty="0" smtClean="0"/>
              <a:t>Certificates of Good Behavior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2438400"/>
            <a:ext cx="8062912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Acknowledging Lack of Adherence to Rules/Procedures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Action Step 4: </a:t>
            </a:r>
            <a:r>
              <a:rPr lang="en-US" sz="3200" i="1" dirty="0" smtClean="0"/>
              <a:t>Be With It!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Proactive not reactive.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Be aware of outside instances that effect in class behaviors. </a:t>
            </a:r>
          </a:p>
          <a:p>
            <a:r>
              <a:rPr lang="en-US" dirty="0" smtClean="0"/>
              <a:t>Occupy the entire room.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Make eye contact with EVERY student.</a:t>
            </a:r>
          </a:p>
          <a:p>
            <a:r>
              <a:rPr lang="en-US" dirty="0" smtClean="0"/>
              <a:t>Notice potential problems.</a:t>
            </a:r>
          </a:p>
          <a:p>
            <a:r>
              <a:rPr lang="en-US" dirty="0" smtClean="0"/>
              <a:t>Use a series of graduated actions.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When a potential problem is identified.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Look, move, confront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Action Step 5: </a:t>
            </a:r>
            <a:r>
              <a:rPr lang="en-US" sz="3200" i="1" dirty="0" smtClean="0"/>
              <a:t>Use Direct-Cost Consequences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Explicit and concrete consequences for inappropriate behavior.</a:t>
            </a:r>
          </a:p>
          <a:p>
            <a:pPr lvl="1"/>
            <a:r>
              <a:rPr lang="en-US" dirty="0" smtClean="0"/>
              <a:t>Time-Out</a:t>
            </a:r>
          </a:p>
          <a:p>
            <a:pPr lvl="2"/>
            <a:r>
              <a:rPr lang="en-US" dirty="0" smtClean="0"/>
              <a:t>Time out chair, time out room.</a:t>
            </a:r>
          </a:p>
          <a:p>
            <a:pPr lvl="2"/>
            <a:r>
              <a:rPr lang="en-US" dirty="0" smtClean="0"/>
              <a:t>Only use when other interventions have been exhausted.</a:t>
            </a:r>
          </a:p>
          <a:p>
            <a:r>
              <a:rPr lang="en-US" dirty="0" smtClean="0"/>
              <a:t>Overcorrection</a:t>
            </a:r>
          </a:p>
          <a:p>
            <a:pPr lvl="1"/>
            <a:r>
              <a:rPr lang="en-US" dirty="0" smtClean="0"/>
              <a:t>Engaging students in activities that overcompensate for inappropriate behavior.</a:t>
            </a:r>
          </a:p>
          <a:p>
            <a:pPr lvl="1"/>
            <a:r>
              <a:rPr lang="en-US" dirty="0" smtClean="0"/>
              <a:t>Ex. Drawing on wall. Must clean marks on ALL walls.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56</TotalTime>
  <Words>518</Words>
  <Application>Microsoft Office PowerPoint</Application>
  <PresentationFormat>On-screen Show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Verve</vt:lpstr>
      <vt:lpstr> What Will I do to Recognize and Acknowledge Adherence and Lack of to Classroom Rules and Procedures? </vt:lpstr>
      <vt:lpstr>Intro</vt:lpstr>
      <vt:lpstr>Acknowledging Adherence to Rules/Procedures</vt:lpstr>
      <vt:lpstr>Action Step 1: Use simple verbal and non verbal acknowledgment.</vt:lpstr>
      <vt:lpstr>Action Step 2: Use Tangible Recognition When Appropriate</vt:lpstr>
      <vt:lpstr>Action Step 3: Involve the Home in Recognition of Positive Student Behavior</vt:lpstr>
      <vt:lpstr>Acknowledging Lack of Adherence to Rules/Procedures</vt:lpstr>
      <vt:lpstr>Action Step 4: Be With It!</vt:lpstr>
      <vt:lpstr>Action Step 5: Use Direct-Cost Consequences</vt:lpstr>
      <vt:lpstr>Action Step 6: Use Group Contingency</vt:lpstr>
      <vt:lpstr>Action Step 7: Use Home Contingency</vt:lpstr>
      <vt:lpstr>Action Step 8: Have A Strategy For High Intensity Situations</vt:lpstr>
      <vt:lpstr>Action Step 9: Design an Overall Plan For Disciplinary Problems</vt:lpstr>
    </vt:vector>
  </TitlesOfParts>
  <Company>St. John Fisher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Will I do to Recognize and Acknowledge Adherence and Lack of to Classroom Rules and Procedures. </dc:title>
  <dc:creator>alh04733</dc:creator>
  <cp:lastModifiedBy>alh04733</cp:lastModifiedBy>
  <cp:revision>7</cp:revision>
  <dcterms:created xsi:type="dcterms:W3CDTF">2011-06-22T23:58:41Z</dcterms:created>
  <dcterms:modified xsi:type="dcterms:W3CDTF">2011-06-23T00:54:44Z</dcterms:modified>
</cp:coreProperties>
</file>