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62C61-BCC0-4739-8D08-3C87642A01A5}" type="datetimeFigureOut">
              <a:rPr lang="en-US" smtClean="0"/>
              <a:t>6/22/2011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D7EBC-58BC-4EE7-810D-1C0FEDA0D3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62C61-BCC0-4739-8D08-3C87642A01A5}" type="datetimeFigureOut">
              <a:rPr lang="en-US" smtClean="0"/>
              <a:t>6/22/2011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D7EBC-58BC-4EE7-810D-1C0FEDA0D3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62C61-BCC0-4739-8D08-3C87642A01A5}" type="datetimeFigureOut">
              <a:rPr lang="en-US" smtClean="0"/>
              <a:t>6/22/2011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D7EBC-58BC-4EE7-810D-1C0FEDA0D3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62C61-BCC0-4739-8D08-3C87642A01A5}" type="datetimeFigureOut">
              <a:rPr lang="en-US" smtClean="0"/>
              <a:t>6/22/2011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D7EBC-58BC-4EE7-810D-1C0FEDA0D3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62C61-BCC0-4739-8D08-3C87642A01A5}" type="datetimeFigureOut">
              <a:rPr lang="en-US" smtClean="0"/>
              <a:t>6/22/2011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D7EBC-58BC-4EE7-810D-1C0FEDA0D3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62C61-BCC0-4739-8D08-3C87642A01A5}" type="datetimeFigureOut">
              <a:rPr lang="en-US" smtClean="0"/>
              <a:t>6/22/2011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D7EBC-58BC-4EE7-810D-1C0FEDA0D3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62C61-BCC0-4739-8D08-3C87642A01A5}" type="datetimeFigureOut">
              <a:rPr lang="en-US" smtClean="0"/>
              <a:t>6/22/2011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D7EBC-58BC-4EE7-810D-1C0FEDA0D3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62C61-BCC0-4739-8D08-3C87642A01A5}" type="datetimeFigureOut">
              <a:rPr lang="en-US" smtClean="0"/>
              <a:t>6/22/2011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D7EBC-58BC-4EE7-810D-1C0FEDA0D3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62C61-BCC0-4739-8D08-3C87642A01A5}" type="datetimeFigureOut">
              <a:rPr lang="en-US" smtClean="0"/>
              <a:t>6/22/2011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D7EBC-58BC-4EE7-810D-1C0FEDA0D3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62C61-BCC0-4739-8D08-3C87642A01A5}" type="datetimeFigureOut">
              <a:rPr lang="en-US" smtClean="0"/>
              <a:t>6/22/2011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D7EBC-58BC-4EE7-810D-1C0FEDA0D3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62C61-BCC0-4739-8D08-3C87642A01A5}" type="datetimeFigureOut">
              <a:rPr lang="en-US" smtClean="0"/>
              <a:t>6/22/2011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D7EBC-58BC-4EE7-810D-1C0FEDA0D3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162C61-BCC0-4739-8D08-3C87642A01A5}" type="datetimeFigureOut">
              <a:rPr lang="en-US" smtClean="0"/>
              <a:t>6/22/2011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AD7EBC-58BC-4EE7-810D-1C0FEDA0D3C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470025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Lucida Calligraphy" pitchFamily="66" charset="0"/>
              </a:rPr>
              <a:t>What will I do </a:t>
            </a:r>
            <a:r>
              <a:rPr lang="en-US" sz="3200" dirty="0" smtClean="0">
                <a:latin typeface="Lucida Calligraphy" pitchFamily="66" charset="0"/>
              </a:rPr>
              <a:t>to </a:t>
            </a:r>
            <a:r>
              <a:rPr lang="en-US" sz="3200" dirty="0">
                <a:latin typeface="Lucida Calligraphy" pitchFamily="66" charset="0"/>
              </a:rPr>
              <a:t>engage students</a:t>
            </a:r>
            <a:r>
              <a:rPr lang="en-US" sz="3200" dirty="0" smtClean="0">
                <a:latin typeface="Lucida Calligraphy" pitchFamily="66" charset="0"/>
              </a:rPr>
              <a:t>?</a:t>
            </a:r>
            <a:br>
              <a:rPr lang="en-US" sz="3200" dirty="0" smtClean="0">
                <a:latin typeface="Lucida Calligraphy" pitchFamily="66" charset="0"/>
              </a:rPr>
            </a:br>
            <a:r>
              <a:rPr lang="en-US" sz="1800" dirty="0" smtClean="0">
                <a:latin typeface="Lucida Calligraphy" pitchFamily="66" charset="0"/>
              </a:rPr>
              <a:t>By: Courtney &amp; Amanda</a:t>
            </a:r>
            <a:endParaRPr lang="en-US" sz="3200" dirty="0">
              <a:latin typeface="Lucida Calligraphy" pitchFamily="66" charset="0"/>
            </a:endParaRPr>
          </a:p>
        </p:txBody>
      </p:sp>
      <p:pic>
        <p:nvPicPr>
          <p:cNvPr id="1026" name="Picture 2" descr="http://school.discoveryeducation.com/clipart/images/reading-teacher-color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2286000"/>
            <a:ext cx="3152775" cy="41148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4582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Use games that focus</a:t>
            </a:r>
            <a:br>
              <a:rPr lang="en-US" dirty="0" smtClean="0"/>
            </a:br>
            <a:r>
              <a:rPr lang="en-US" dirty="0" smtClean="0"/>
              <a:t> on academic content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Jeopardy</a:t>
            </a:r>
          </a:p>
          <a:p>
            <a:r>
              <a:rPr lang="en-US" dirty="0" smtClean="0"/>
              <a:t>Family Feud </a:t>
            </a:r>
          </a:p>
          <a:p>
            <a:r>
              <a:rPr lang="en-US" dirty="0" smtClean="0"/>
              <a:t>Name that Category – </a:t>
            </a:r>
            <a:r>
              <a:rPr lang="en-US" i="1" dirty="0" smtClean="0"/>
              <a:t>The $100,000 Pyramid</a:t>
            </a:r>
          </a:p>
          <a:p>
            <a:r>
              <a:rPr lang="en-US" i="1" dirty="0" smtClean="0"/>
              <a:t>Talk a Mile a Minute</a:t>
            </a:r>
            <a:endParaRPr lang="en-US" i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Use inconsequential Competition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Students compete in the spirit of fun</a:t>
            </a:r>
          </a:p>
          <a:p>
            <a:r>
              <a:rPr lang="en-US" dirty="0" smtClean="0"/>
              <a:t>Students are organized in small groups by the teacher, some who exhibit a high mastery of content are matched with those who do not</a:t>
            </a:r>
          </a:p>
          <a:p>
            <a:r>
              <a:rPr lang="en-US" dirty="0" smtClean="0"/>
              <a:t>Everyone at some point will be on a winning/losing team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Manage Questions and </a:t>
            </a:r>
            <a:br>
              <a:rPr lang="en-US" dirty="0" smtClean="0"/>
            </a:br>
            <a:r>
              <a:rPr lang="en-US" dirty="0" smtClean="0"/>
              <a:t>Response Rates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Four aspects of effective questions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Wait time – </a:t>
            </a:r>
            <a:r>
              <a:rPr lang="en-US" sz="1800" dirty="0" smtClean="0"/>
              <a:t>Post-Teacher Question/Within-Student Pause/Post-Student Response/Teacher Pause/Impact Pause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Response Cards – </a:t>
            </a:r>
            <a:r>
              <a:rPr lang="en-US" sz="1800" dirty="0" smtClean="0"/>
              <a:t>White boards for each student/Multiple choice questions(vote for a response)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Choral Response- </a:t>
            </a:r>
            <a:r>
              <a:rPr lang="en-US" sz="1800" dirty="0" smtClean="0"/>
              <a:t>Having the students repeat information you said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Response Chaining- </a:t>
            </a:r>
            <a:r>
              <a:rPr lang="en-US" sz="2100" dirty="0" smtClean="0"/>
              <a:t>Asking a question to a student, class votes on accuracy, select a student who has voted correctly. If the first students response was incorrect, the correct student makes necessary corrections. New question is asked.</a:t>
            </a:r>
            <a:endParaRPr lang="en-US" sz="21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Use Physical Movement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US" dirty="0"/>
              <a:t>Stand up and stretch: Allowing the students time to stand and stretch during long periods of sitting</a:t>
            </a:r>
          </a:p>
          <a:p>
            <a:pPr lvl="0"/>
            <a:r>
              <a:rPr lang="en-US" dirty="0"/>
              <a:t>Body representations: students acting out important content</a:t>
            </a:r>
          </a:p>
          <a:p>
            <a:pPr lvl="0"/>
            <a:r>
              <a:rPr lang="en-US" dirty="0"/>
              <a:t>Give one, get one: Students stand and find a partner to compare notes</a:t>
            </a:r>
          </a:p>
          <a:p>
            <a:pPr lvl="0"/>
            <a:r>
              <a:rPr lang="en-US" dirty="0"/>
              <a:t>Vote with your feet: The teachers put up three answers and the students stand under the sign that they think it correct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Use Appropriate Pacing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Pacing will not be negatively affected if teacher has well established procedures for common administrative tasks (handing out assignments etc)</a:t>
            </a:r>
          </a:p>
          <a:p>
            <a:pPr lvl="0"/>
            <a:r>
              <a:rPr lang="en-US" dirty="0"/>
              <a:t>Involves transitioning from one activity to another</a:t>
            </a:r>
          </a:p>
          <a:p>
            <a:pPr lvl="0"/>
            <a:r>
              <a:rPr lang="en-US" dirty="0"/>
              <a:t>Broken into segments: administrative, content segments, activities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Demonstrate Intensity and Enthusiasm for 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en-US" dirty="0"/>
              <a:t>Important to stress the importance of verbal and nonverbal behavior to communication enthusiasm and intensity </a:t>
            </a:r>
          </a:p>
          <a:p>
            <a:pPr lvl="0"/>
            <a:r>
              <a:rPr lang="en-US" dirty="0"/>
              <a:t>Example of intensity: “I am going to show you how to invert fractions-now pay close attention and make sure you understand these procedures”  Then the message is shown with nonverbal and verbal cues </a:t>
            </a:r>
          </a:p>
          <a:p>
            <a:pPr lvl="0"/>
            <a:r>
              <a:rPr lang="en-US" dirty="0"/>
              <a:t>Only should be used when it is critical to student learning</a:t>
            </a:r>
          </a:p>
          <a:p>
            <a:pPr lvl="0"/>
            <a:r>
              <a:rPr lang="en-US" dirty="0"/>
              <a:t>Example: a history teacher using detailed knowledge, and use of anecdotes and stories not in the text (shows enthusiasm)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Engage Students in friendly controversy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Engaging students in dialogue regarding topics about which they have different opinions</a:t>
            </a:r>
          </a:p>
          <a:p>
            <a:r>
              <a:rPr lang="en-US" dirty="0" smtClean="0"/>
              <a:t>Emphasize Friendly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Provide Opportunities for Students to Talk About Themselves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Ask students to relate academic content to their interests</a:t>
            </a:r>
          </a:p>
          <a:p>
            <a:r>
              <a:rPr lang="en-US" dirty="0" smtClean="0"/>
              <a:t>Allow students to discuss something of personal interest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Provide Unusual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interesting facts to capture students attention</a:t>
            </a:r>
          </a:p>
          <a:p>
            <a:r>
              <a:rPr lang="en-US" dirty="0" smtClean="0"/>
              <a:t>Fill in information for the reader that is unexpected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 area’s for useful insight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525963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dirty="0" smtClean="0"/>
              <a:t>How teachers might increase student engagement: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High Energy</a:t>
            </a:r>
          </a:p>
          <a:p>
            <a:r>
              <a:rPr lang="en-US" dirty="0" smtClean="0"/>
              <a:t>Missing Information </a:t>
            </a:r>
            <a:r>
              <a:rPr lang="en-US" dirty="0" smtClean="0"/>
              <a:t>as a Stimulus for Engagement</a:t>
            </a:r>
            <a:endParaRPr lang="en-US" dirty="0" smtClean="0"/>
          </a:p>
          <a:p>
            <a:r>
              <a:rPr lang="en-US" dirty="0" smtClean="0"/>
              <a:t>The Self-System</a:t>
            </a:r>
          </a:p>
          <a:p>
            <a:r>
              <a:rPr lang="en-US" dirty="0" smtClean="0"/>
              <a:t>Mild Pressure</a:t>
            </a:r>
          </a:p>
          <a:p>
            <a:r>
              <a:rPr lang="en-US" dirty="0" smtClean="0"/>
              <a:t>Mind Controversy and Competition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Energy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Physical activity helps to boost energy</a:t>
            </a:r>
          </a:p>
          <a:p>
            <a:r>
              <a:rPr lang="en-US" dirty="0"/>
              <a:t>Jensen states “ Amazingly, the part of the brain that processes movement is the same part of the brain that processes learning”</a:t>
            </a:r>
          </a:p>
          <a:p>
            <a:r>
              <a:rPr lang="en-US" dirty="0"/>
              <a:t>Pacing instruction also affects energy in the classroom</a:t>
            </a:r>
          </a:p>
          <a:p>
            <a:r>
              <a:rPr lang="en-US" dirty="0"/>
              <a:t>Emmer and </a:t>
            </a:r>
            <a:r>
              <a:rPr lang="en-US" dirty="0" err="1"/>
              <a:t>Gerwels</a:t>
            </a:r>
            <a:r>
              <a:rPr lang="en-US" dirty="0"/>
              <a:t> states “the teacher needs to keep the activity moving and avoid interruptions to the activity by using good pacing.”</a:t>
            </a:r>
          </a:p>
          <a:p>
            <a:r>
              <a:rPr lang="en-US" dirty="0"/>
              <a:t>Pacing is important to transitions</a:t>
            </a:r>
          </a:p>
          <a:p>
            <a:r>
              <a:rPr lang="en-US" dirty="0"/>
              <a:t>Poor or slow transitions make it difficult for students to stay engaged</a:t>
            </a:r>
          </a:p>
          <a:p>
            <a:r>
              <a:rPr lang="en-US" dirty="0"/>
              <a:t>Teacher enthusiasm and intensity affects the energy level of student</a:t>
            </a:r>
          </a:p>
          <a:p>
            <a:r>
              <a:rPr lang="en-US" dirty="0" err="1"/>
              <a:t>Rosenshine</a:t>
            </a:r>
            <a:r>
              <a:rPr lang="en-US" dirty="0"/>
              <a:t> reports that “positive associations between teacher enthusiasm and student achievement”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Missing Information as a </a:t>
            </a:r>
            <a:br>
              <a:rPr lang="en-US" dirty="0" smtClean="0"/>
            </a:br>
            <a:r>
              <a:rPr lang="en-US" dirty="0" smtClean="0"/>
              <a:t>Stimulus for Engagement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en-US" dirty="0" smtClean="0"/>
              <a:t>Bill went to the ____ to buy some ___ to put on his cereal ___ they were out of stock.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Humans minds naturally fill in the words </a:t>
            </a:r>
            <a:br>
              <a:rPr lang="en-US" dirty="0" smtClean="0"/>
            </a:br>
            <a:r>
              <a:rPr lang="en-US" dirty="0" smtClean="0"/>
              <a:t>(store, milk, but)</a:t>
            </a:r>
          </a:p>
          <a:p>
            <a:endParaRPr lang="en-US" dirty="0" smtClean="0"/>
          </a:p>
          <a:p>
            <a:r>
              <a:rPr lang="en-US" dirty="0" smtClean="0"/>
              <a:t>This principle is known as </a:t>
            </a:r>
            <a:r>
              <a:rPr lang="en-US" b="1" i="1" dirty="0" smtClean="0"/>
              <a:t>cybernetic theory</a:t>
            </a:r>
            <a:r>
              <a:rPr lang="en-US" dirty="0" smtClean="0"/>
              <a:t>, which states that </a:t>
            </a:r>
            <a:r>
              <a:rPr lang="en-US" b="1" dirty="0" smtClean="0"/>
              <a:t>seeking mechanisms such as human beings are always trying to lessen the discrepancy between what they predict will occur and what is actually occurring</a:t>
            </a:r>
            <a:r>
              <a:rPr lang="en-US" dirty="0" smtClean="0"/>
              <a:t> (Weiner, 1967).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Self-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It is the system that controls what we decide to attend to</a:t>
            </a:r>
          </a:p>
          <a:p>
            <a:r>
              <a:rPr lang="en-US" dirty="0"/>
              <a:t>Consists of “me” and “I”</a:t>
            </a:r>
          </a:p>
          <a:p>
            <a:r>
              <a:rPr lang="en-US" dirty="0"/>
              <a:t>“Me”- working self concept and specific to situation </a:t>
            </a:r>
          </a:p>
          <a:p>
            <a:r>
              <a:rPr lang="en-US" dirty="0"/>
              <a:t>Example: Student thinks low of herself in a math class</a:t>
            </a:r>
          </a:p>
          <a:p>
            <a:r>
              <a:rPr lang="en-US" dirty="0"/>
              <a:t>“I”- source of enduring, natural and higher-order self concept. What we find personally interesting and valuable</a:t>
            </a:r>
          </a:p>
          <a:p>
            <a:r>
              <a:rPr lang="en-US" dirty="0"/>
              <a:t>Example: a student might consider physical prowess as an “I” self along with honesty and integrity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Mild Pressure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….can have a positive influence on learning!</a:t>
            </a:r>
          </a:p>
          <a:p>
            <a:pPr>
              <a:buNone/>
            </a:pPr>
            <a:endParaRPr lang="en-US" dirty="0"/>
          </a:p>
          <a:p>
            <a:r>
              <a:rPr lang="en-US" dirty="0" smtClean="0"/>
              <a:t>Pressure should be at the right level of intensity and for the right duration of time</a:t>
            </a:r>
          </a:p>
          <a:p>
            <a:pPr>
              <a:buNone/>
            </a:pPr>
            <a:r>
              <a:rPr lang="en-US" dirty="0" smtClean="0"/>
              <a:t>Or…</a:t>
            </a:r>
          </a:p>
          <a:p>
            <a:r>
              <a:rPr lang="en-US" dirty="0" smtClean="0"/>
              <a:t>If pressure becomes to intense or prolonged, thinking and learning are </a:t>
            </a:r>
            <a:r>
              <a:rPr lang="en-US" dirty="0" err="1" smtClean="0"/>
              <a:t>inhibitied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1054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Questioning in the classroom…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If students realize that there is a moderate chance of being called on to answer a question, it will likely raise their level of attention</a:t>
            </a:r>
          </a:p>
          <a:p>
            <a:r>
              <a:rPr lang="en-US" dirty="0" smtClean="0"/>
              <a:t>Even after a question has been asked, the teacher can employ techniques that help hold students’ attention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Mind Controversy and Competition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controversy is not too strong, such as a debate can enhance learning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ACTION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Use games that focus on academic content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Use inconsequential Competition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Manage Questions and Response Rates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Use Physical Movement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Use </a:t>
            </a:r>
            <a:r>
              <a:rPr lang="en-US" dirty="0"/>
              <a:t>A</a:t>
            </a:r>
            <a:r>
              <a:rPr lang="en-US" dirty="0" smtClean="0"/>
              <a:t>ppropriate Pacing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Demonstrate Intensity and Enthusiasm for Content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Engage Students in friendly controversy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Provide Opportunities for Students to </a:t>
            </a:r>
            <a:r>
              <a:rPr lang="en-US" dirty="0"/>
              <a:t>T</a:t>
            </a:r>
            <a:r>
              <a:rPr lang="en-US" dirty="0" smtClean="0"/>
              <a:t>alk About Themselves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Provide </a:t>
            </a:r>
            <a:r>
              <a:rPr lang="en-US" dirty="0"/>
              <a:t>U</a:t>
            </a:r>
            <a:r>
              <a:rPr lang="en-US" dirty="0" smtClean="0"/>
              <a:t>nusual Information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816</Words>
  <Application>Microsoft Office PowerPoint</Application>
  <PresentationFormat>On-screen Show (4:3)</PresentationFormat>
  <Paragraphs>93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What will I do to engage students? By: Courtney &amp; Amanda</vt:lpstr>
      <vt:lpstr>5 area’s for useful insight</vt:lpstr>
      <vt:lpstr>High Energy</vt:lpstr>
      <vt:lpstr>Missing Information as a  Stimulus for Engagement</vt:lpstr>
      <vt:lpstr>The Self- System</vt:lpstr>
      <vt:lpstr>Mild Pressure</vt:lpstr>
      <vt:lpstr>Example</vt:lpstr>
      <vt:lpstr>Mind Controversy and Competition</vt:lpstr>
      <vt:lpstr>ACTION STEPS</vt:lpstr>
      <vt:lpstr> Use games that focus  on academic content </vt:lpstr>
      <vt:lpstr>Use inconsequential Competition</vt:lpstr>
      <vt:lpstr> Manage Questions and  Response Rates </vt:lpstr>
      <vt:lpstr>Use Physical Movement</vt:lpstr>
      <vt:lpstr>Use Appropriate Pacing</vt:lpstr>
      <vt:lpstr>Demonstrate Intensity and Enthusiasm for Content</vt:lpstr>
      <vt:lpstr>Engage Students in friendly controversy</vt:lpstr>
      <vt:lpstr>Provide Opportunities for Students to Talk About Themselves</vt:lpstr>
      <vt:lpstr>Provide Unusual Information</vt:lpstr>
    </vt:vector>
  </TitlesOfParts>
  <Company>St. John Fisher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will I do to engage students? By: Courtney &amp; Amanda</dc:title>
  <dc:creator>cma06234</dc:creator>
  <cp:lastModifiedBy>cma06234</cp:lastModifiedBy>
  <cp:revision>5</cp:revision>
  <dcterms:created xsi:type="dcterms:W3CDTF">2011-06-22T23:56:53Z</dcterms:created>
  <dcterms:modified xsi:type="dcterms:W3CDTF">2011-06-23T00:46:53Z</dcterms:modified>
</cp:coreProperties>
</file>