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E696EA3-DBD8-4AED-8892-AA137299919B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CD537DB-B1BF-45BA-8A5F-FD3B892C44D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6EA3-DBD8-4AED-8892-AA137299919B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37DB-B1BF-45BA-8A5F-FD3B892C44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6EA3-DBD8-4AED-8892-AA137299919B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37DB-B1BF-45BA-8A5F-FD3B892C44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E696EA3-DBD8-4AED-8892-AA137299919B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CD537DB-B1BF-45BA-8A5F-FD3B892C44D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E696EA3-DBD8-4AED-8892-AA137299919B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CD537DB-B1BF-45BA-8A5F-FD3B892C44D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6EA3-DBD8-4AED-8892-AA137299919B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37DB-B1BF-45BA-8A5F-FD3B892C44D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6EA3-DBD8-4AED-8892-AA137299919B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37DB-B1BF-45BA-8A5F-FD3B892C44D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E696EA3-DBD8-4AED-8892-AA137299919B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CD537DB-B1BF-45BA-8A5F-FD3B892C44D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6EA3-DBD8-4AED-8892-AA137299919B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37DB-B1BF-45BA-8A5F-FD3B892C44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E696EA3-DBD8-4AED-8892-AA137299919B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CD537DB-B1BF-45BA-8A5F-FD3B892C44D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E696EA3-DBD8-4AED-8892-AA137299919B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CD537DB-B1BF-45BA-8A5F-FD3B892C44D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E696EA3-DBD8-4AED-8892-AA137299919B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CD537DB-B1BF-45BA-8A5F-FD3B892C44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will I do to establish or maintain classroom rules or procedures?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4: Periodically review rules and procedures, making changes as necessary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Rules may need to change and adapt with different situations in the classroom.</a:t>
            </a:r>
          </a:p>
          <a:p>
            <a:r>
              <a:rPr lang="en-US" dirty="0" smtClean="0"/>
              <a:t>Best time to do this is at the beginning of the school year</a:t>
            </a:r>
          </a:p>
          <a:p>
            <a:r>
              <a:rPr lang="en-US" dirty="0" smtClean="0"/>
              <a:t>Students can determine what rules might be important in a classroom</a:t>
            </a:r>
          </a:p>
          <a:p>
            <a:r>
              <a:rPr lang="en-US" dirty="0" smtClean="0"/>
              <a:t>Rules should be posted where students can view them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5: Use classroom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Help to design and maintain rules</a:t>
            </a:r>
          </a:p>
          <a:p>
            <a:r>
              <a:rPr lang="en-US" dirty="0" smtClean="0"/>
              <a:t>Students are able to collaborate and share ideas</a:t>
            </a:r>
          </a:p>
          <a:p>
            <a:r>
              <a:rPr lang="en-US" dirty="0" smtClean="0"/>
              <a:t>Builds community within the classroom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classroom…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 need rules and procedures regardless of how well behaved the students are</a:t>
            </a:r>
          </a:p>
          <a:p>
            <a:r>
              <a:rPr lang="en-US" dirty="0" smtClean="0"/>
              <a:t>Rules and procedures should be established at the beginning of the school year, but there are many times when rules and procedures must be added or altered </a:t>
            </a:r>
          </a:p>
          <a:p>
            <a:r>
              <a:rPr lang="en-US" dirty="0" smtClean="0"/>
              <a:t>Without effective rules and procedures, teaching (and consequently learning) is inhibited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Organized the classroom for effective teaching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Teaching and Learning</a:t>
            </a:r>
          </a:p>
          <a:p>
            <a:r>
              <a:rPr lang="en-US" dirty="0" smtClean="0"/>
              <a:t>Access to learning centers, technology, and equipment</a:t>
            </a:r>
          </a:p>
          <a:p>
            <a:pPr lvl="1"/>
            <a:r>
              <a:rPr lang="en-US" dirty="0" smtClean="0"/>
              <a:t>How many centers?</a:t>
            </a:r>
          </a:p>
          <a:p>
            <a:pPr lvl="1"/>
            <a:r>
              <a:rPr lang="en-US" dirty="0" smtClean="0"/>
              <a:t>How many computers?</a:t>
            </a:r>
          </a:p>
          <a:p>
            <a:pPr lvl="1"/>
            <a:r>
              <a:rPr lang="en-US" dirty="0" smtClean="0"/>
              <a:t>What type of equipment</a:t>
            </a:r>
          </a:p>
          <a:p>
            <a:r>
              <a:rPr lang="en-US" dirty="0" smtClean="0"/>
              <a:t>Decorating the room</a:t>
            </a:r>
          </a:p>
          <a:p>
            <a:pPr lvl="1"/>
            <a:r>
              <a:rPr lang="en-US" dirty="0" smtClean="0"/>
              <a:t>Posters</a:t>
            </a:r>
          </a:p>
          <a:p>
            <a:pPr lvl="1"/>
            <a:r>
              <a:rPr lang="en-US" smtClean="0"/>
              <a:t>Organization</a:t>
            </a:r>
            <a:endParaRPr lang="en-US" dirty="0" smtClean="0"/>
          </a:p>
          <a:p>
            <a:r>
              <a:rPr lang="en-US" dirty="0" smtClean="0"/>
              <a:t>Materials</a:t>
            </a:r>
          </a:p>
          <a:p>
            <a:pPr lvl="1"/>
            <a:r>
              <a:rPr lang="en-US" dirty="0" smtClean="0"/>
              <a:t>Pens, Pencils, Markers, books</a:t>
            </a:r>
          </a:p>
          <a:p>
            <a:r>
              <a:rPr lang="en-US" dirty="0" smtClean="0"/>
              <a:t>Desks, Chairs, and Teacher work area</a:t>
            </a:r>
          </a:p>
          <a:p>
            <a:pPr lvl="1"/>
            <a:r>
              <a:rPr lang="en-US" dirty="0" smtClean="0"/>
              <a:t>How many students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Establish a small set of classroom rules and procedures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/>
              <a:t>General Classroom Behavior:</a:t>
            </a:r>
          </a:p>
          <a:p>
            <a:r>
              <a:rPr lang="en-US" dirty="0" smtClean="0"/>
              <a:t>Elementary:</a:t>
            </a:r>
          </a:p>
          <a:p>
            <a:pPr lvl="1"/>
            <a:r>
              <a:rPr lang="en-US" i="1" dirty="0" smtClean="0"/>
              <a:t>Interrupting </a:t>
            </a:r>
            <a:r>
              <a:rPr lang="en-US" dirty="0" smtClean="0"/>
              <a:t>the teacher or others</a:t>
            </a:r>
          </a:p>
          <a:p>
            <a:pPr lvl="1"/>
            <a:r>
              <a:rPr lang="en-US" dirty="0" smtClean="0"/>
              <a:t>Hitting or shoving others</a:t>
            </a:r>
          </a:p>
          <a:p>
            <a:r>
              <a:rPr lang="en-US" dirty="0" smtClean="0"/>
              <a:t>Secondary:</a:t>
            </a:r>
          </a:p>
          <a:p>
            <a:pPr lvl="1"/>
            <a:r>
              <a:rPr lang="en-US" dirty="0" smtClean="0"/>
              <a:t>Bringing materials to class</a:t>
            </a:r>
          </a:p>
          <a:p>
            <a:pPr lvl="1"/>
            <a:r>
              <a:rPr lang="en-US" dirty="0" smtClean="0"/>
              <a:t>Being in the assigned seat at the beginning of class</a:t>
            </a:r>
          </a:p>
          <a:p>
            <a:pPr lvl="1"/>
            <a:r>
              <a:rPr lang="en-US" dirty="0" smtClean="0"/>
              <a:t>Respecting and being polite to others</a:t>
            </a:r>
          </a:p>
          <a:p>
            <a:pPr lvl="1"/>
            <a:r>
              <a:rPr lang="en-US" dirty="0" smtClean="0"/>
              <a:t>Talking or not talking at specific times</a:t>
            </a:r>
          </a:p>
          <a:p>
            <a:pPr lvl="1"/>
            <a:r>
              <a:rPr lang="en-US" dirty="0" smtClean="0"/>
              <a:t>Respecting other people’s property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Establish </a:t>
            </a:r>
            <a:r>
              <a:rPr lang="en-US" dirty="0" smtClean="0"/>
              <a:t>a small set of classroom rules and procedures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 smtClean="0"/>
              <a:t>Beginning and Ending of the School Day or the Period:</a:t>
            </a:r>
          </a:p>
          <a:p>
            <a:r>
              <a:rPr lang="en-US" dirty="0" smtClean="0"/>
              <a:t>Elementary:</a:t>
            </a:r>
          </a:p>
          <a:p>
            <a:pPr lvl="1"/>
            <a:r>
              <a:rPr lang="en-US" dirty="0" smtClean="0"/>
              <a:t>Beginning the school day with specific social activities </a:t>
            </a:r>
          </a:p>
          <a:p>
            <a:pPr lvl="1"/>
            <a:r>
              <a:rPr lang="en-US" dirty="0" smtClean="0"/>
              <a:t>Beginning the day with the pledge of allegiance</a:t>
            </a:r>
          </a:p>
          <a:p>
            <a:pPr lvl="1"/>
            <a:r>
              <a:rPr lang="en-US" dirty="0" smtClean="0"/>
              <a:t>Doing administrative activities</a:t>
            </a:r>
          </a:p>
          <a:p>
            <a:pPr lvl="1"/>
            <a:r>
              <a:rPr lang="en-US" dirty="0" smtClean="0"/>
              <a:t>Ending the day by cleaning the room and individual tasks</a:t>
            </a:r>
          </a:p>
          <a:p>
            <a:pPr lvl="1"/>
            <a:r>
              <a:rPr lang="en-US" dirty="0" smtClean="0"/>
              <a:t>Ending the day by putting away materials</a:t>
            </a:r>
          </a:p>
          <a:p>
            <a:r>
              <a:rPr lang="en-US" dirty="0" smtClean="0"/>
              <a:t>Secondary:</a:t>
            </a:r>
          </a:p>
          <a:p>
            <a:pPr lvl="1"/>
            <a:r>
              <a:rPr lang="en-US" dirty="0" smtClean="0"/>
              <a:t>Taking attendance at the beginning of class</a:t>
            </a:r>
          </a:p>
          <a:p>
            <a:pPr lvl="1"/>
            <a:r>
              <a:rPr lang="en-US" dirty="0" smtClean="0"/>
              <a:t>At the beginning of the period, addressing students who missed the work</a:t>
            </a:r>
          </a:p>
          <a:p>
            <a:pPr lvl="1"/>
            <a:r>
              <a:rPr lang="en-US" dirty="0" smtClean="0"/>
              <a:t>Dealing with students who are tardy at the beginning of the period</a:t>
            </a:r>
          </a:p>
          <a:p>
            <a:pPr lvl="1"/>
            <a:r>
              <a:rPr lang="en-US" dirty="0" smtClean="0"/>
              <a:t>Ending the period with clear expectations for homework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Establish </a:t>
            </a:r>
            <a:r>
              <a:rPr lang="en-US" dirty="0" smtClean="0"/>
              <a:t>a small set of classroom rules and procedures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dirty="0" smtClean="0"/>
              <a:t>Transitions and Interruptions:</a:t>
            </a:r>
          </a:p>
          <a:p>
            <a:r>
              <a:rPr lang="en-US" dirty="0" smtClean="0"/>
              <a:t>Elementary:</a:t>
            </a:r>
          </a:p>
          <a:p>
            <a:pPr lvl="1"/>
            <a:r>
              <a:rPr lang="en-US" dirty="0" smtClean="0"/>
              <a:t>Leaving the room</a:t>
            </a:r>
          </a:p>
          <a:p>
            <a:pPr lvl="1"/>
            <a:r>
              <a:rPr lang="en-US" dirty="0" smtClean="0"/>
              <a:t>Returning to the room</a:t>
            </a:r>
          </a:p>
          <a:p>
            <a:pPr lvl="1"/>
            <a:r>
              <a:rPr lang="en-US" dirty="0" smtClean="0"/>
              <a:t>Use of the bathroom</a:t>
            </a:r>
          </a:p>
          <a:p>
            <a:pPr lvl="1"/>
            <a:r>
              <a:rPr lang="en-US" dirty="0" smtClean="0"/>
              <a:t>Use of the library and resource room</a:t>
            </a:r>
          </a:p>
          <a:p>
            <a:pPr lvl="1"/>
            <a:r>
              <a:rPr lang="en-US" dirty="0" smtClean="0"/>
              <a:t>Use of the cafeteria</a:t>
            </a:r>
          </a:p>
          <a:p>
            <a:pPr lvl="1"/>
            <a:r>
              <a:rPr lang="en-US" dirty="0" smtClean="0"/>
              <a:t>Use of the playground</a:t>
            </a:r>
          </a:p>
          <a:p>
            <a:pPr lvl="1"/>
            <a:r>
              <a:rPr lang="en-US" dirty="0" smtClean="0"/>
              <a:t>Fire and disaster drills </a:t>
            </a:r>
          </a:p>
          <a:p>
            <a:pPr lvl="1"/>
            <a:r>
              <a:rPr lang="en-US" dirty="0" smtClean="0"/>
              <a:t>Classroom helpers</a:t>
            </a:r>
          </a:p>
          <a:p>
            <a:r>
              <a:rPr lang="en-US" dirty="0" smtClean="0"/>
              <a:t>Secondary:</a:t>
            </a:r>
          </a:p>
          <a:p>
            <a:pPr lvl="1"/>
            <a:r>
              <a:rPr lang="en-US" dirty="0" smtClean="0"/>
              <a:t>Leaving the room</a:t>
            </a:r>
          </a:p>
          <a:p>
            <a:pPr lvl="1"/>
            <a:r>
              <a:rPr lang="en-US" dirty="0" smtClean="0"/>
              <a:t>Returning to the room</a:t>
            </a:r>
          </a:p>
          <a:p>
            <a:pPr lvl="1"/>
            <a:r>
              <a:rPr lang="en-US" dirty="0" smtClean="0"/>
              <a:t>Fire and disaster drills</a:t>
            </a:r>
          </a:p>
          <a:p>
            <a:pPr lvl="1"/>
            <a:r>
              <a:rPr lang="en-US" dirty="0" smtClean="0"/>
              <a:t>Split lunch period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 a small set of classroom rules and procedures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smtClean="0"/>
              <a:t>Use of materials and Equipment</a:t>
            </a:r>
          </a:p>
          <a:p>
            <a:r>
              <a:rPr lang="en-US" dirty="0" smtClean="0"/>
              <a:t>Elementary/ Secondary:</a:t>
            </a:r>
          </a:p>
          <a:p>
            <a:pPr lvl="1"/>
            <a:r>
              <a:rPr lang="en-US" dirty="0" smtClean="0"/>
              <a:t>Using Materials</a:t>
            </a:r>
          </a:p>
          <a:p>
            <a:pPr lvl="1"/>
            <a:r>
              <a:rPr lang="en-US" dirty="0" smtClean="0"/>
              <a:t>Storing Materials</a:t>
            </a:r>
          </a:p>
          <a:p>
            <a:pPr lvl="1"/>
            <a:r>
              <a:rPr lang="en-US" dirty="0" smtClean="0"/>
              <a:t>Disruption of materials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Establish </a:t>
            </a:r>
            <a:r>
              <a:rPr lang="en-US" dirty="0" smtClean="0"/>
              <a:t>a small set of classroom rules and procedures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smtClean="0"/>
              <a:t>Group Work:</a:t>
            </a:r>
          </a:p>
          <a:p>
            <a:r>
              <a:rPr lang="en-US" dirty="0" smtClean="0"/>
              <a:t>Elementary/Secondary:</a:t>
            </a:r>
          </a:p>
          <a:p>
            <a:pPr lvl="1"/>
            <a:r>
              <a:rPr lang="en-US" dirty="0" smtClean="0"/>
              <a:t>Leadership roles within the group</a:t>
            </a:r>
          </a:p>
          <a:p>
            <a:pPr lvl="1"/>
            <a:r>
              <a:rPr lang="en-US" dirty="0" smtClean="0"/>
              <a:t>Moving in and out of the group</a:t>
            </a:r>
            <a:endParaRPr lang="en-US" dirty="0" smtClean="0"/>
          </a:p>
          <a:p>
            <a:pPr lvl="1"/>
            <a:r>
              <a:rPr lang="en-US" dirty="0" smtClean="0"/>
              <a:t>Sharing materials and ideas</a:t>
            </a:r>
          </a:p>
          <a:p>
            <a:r>
              <a:rPr lang="en-US" i="1" dirty="0" smtClean="0"/>
              <a:t>Seat Work:</a:t>
            </a:r>
          </a:p>
          <a:p>
            <a:pPr lvl="1"/>
            <a:r>
              <a:rPr lang="en-US" dirty="0" smtClean="0"/>
              <a:t>Paying attention</a:t>
            </a:r>
          </a:p>
          <a:p>
            <a:pPr lvl="1"/>
            <a:r>
              <a:rPr lang="en-US" dirty="0" smtClean="0"/>
              <a:t>Not talking during presentations</a:t>
            </a:r>
          </a:p>
          <a:p>
            <a:pPr lvl="1"/>
            <a:r>
              <a:rPr lang="en-US" dirty="0" smtClean="0"/>
              <a:t>Focused on the task at hand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 with students about classroom rules and procedures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Have students help in the process of creating classroom rules and procedures</a:t>
            </a:r>
          </a:p>
          <a:p>
            <a:r>
              <a:rPr lang="en-US" dirty="0" smtClean="0"/>
              <a:t>Make sure that the rules and procedures are clearly communicated and are consistent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</TotalTime>
  <Words>551</Words>
  <Application>Microsoft Office PowerPoint</Application>
  <PresentationFormat>On-screen Show (4:3)</PresentationFormat>
  <Paragraphs>86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Oriel</vt:lpstr>
      <vt:lpstr>What will I do to establish or maintain classroom rules or procedures?</vt:lpstr>
      <vt:lpstr>In the classroom…</vt:lpstr>
      <vt:lpstr>Step 1: Organized the classroom for effective teaching and learning</vt:lpstr>
      <vt:lpstr>Step 2: Establish a small set of classroom rules and procedures </vt:lpstr>
      <vt:lpstr>Step 2: Establish a small set of classroom rules and procedures </vt:lpstr>
      <vt:lpstr>Step 2: Establish a small set of classroom rules and procedures </vt:lpstr>
      <vt:lpstr>Establish a small set of classroom rules and procedures </vt:lpstr>
      <vt:lpstr>Step 2: Establish a small set of classroom rules and procedures </vt:lpstr>
      <vt:lpstr>Interact with students about classroom rules and procedures </vt:lpstr>
      <vt:lpstr>Step 4: Periodically review rules and procedures, making changes as necessary</vt:lpstr>
      <vt:lpstr>Step 5: Use classroom meetings</vt:lpstr>
    </vt:vector>
  </TitlesOfParts>
  <Company>St. John Fisher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will I do to establish or maintain classroom rules or procedures?</dc:title>
  <dc:creator>rnr00577</dc:creator>
  <cp:lastModifiedBy>rnr00577</cp:lastModifiedBy>
  <cp:revision>55</cp:revision>
  <dcterms:created xsi:type="dcterms:W3CDTF">2011-06-23T00:22:06Z</dcterms:created>
  <dcterms:modified xsi:type="dcterms:W3CDTF">2011-06-23T00:49:30Z</dcterms:modified>
</cp:coreProperties>
</file>